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0" r:id="rId5"/>
  </p:sldMasterIdLst>
  <p:notesMasterIdLst>
    <p:notesMasterId r:id="rId6"/>
  </p:notesMasterIdLst>
  <p:sldIdLst>
    <p:sldId id="256" r:id="rId7"/>
    <p:sldId id="257" r:id="rId8"/>
    <p:sldId id="258" r:id="rId9"/>
  </p:sldIdLst>
  <p:sldSz cy="5143500" cx="9144000"/>
  <p:notesSz cx="6858000" cy="9144000"/>
  <p:embeddedFontLst>
    <p:embeddedFont>
      <p:font typeface="Halant SemiBold"/>
      <p:regular r:id="rId10"/>
      <p:bold r:id="rId11"/>
    </p:embeddedFont>
    <p:embeddedFont>
      <p:font typeface="Inter SemiBold"/>
      <p:regular r:id="rId12"/>
      <p:bold r:id="rId13"/>
      <p:italic r:id="rId14"/>
      <p:boldItalic r:id="rId15"/>
    </p:embeddedFont>
    <p:embeddedFont>
      <p:font typeface="Inter"/>
      <p:regular r:id="rId16"/>
      <p:bold r:id="rId17"/>
      <p:italic r:id="rId18"/>
      <p:boldItalic r:id="rId19"/>
    </p:embeddedFont>
    <p:embeddedFont>
      <p:font typeface="Plus Jakarta Sans"/>
      <p:regular r:id="rId20"/>
      <p:bold r:id="rId21"/>
      <p:italic r:id="rId22"/>
      <p:boldItalic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8307DC9D-86FC-48F1-A9BA-9CD5C9795B2E}">
  <a:tblStyle styleId="{8307DC9D-86FC-48F1-A9BA-9CD5C9795B2E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0F8E7F3D-DD44-447F-B7E2-28F4CE484646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PlusJakartaSans-regular.fntdata"/><Relationship Id="rId11" Type="http://schemas.openxmlformats.org/officeDocument/2006/relationships/font" Target="fonts/HalantSemiBold-bold.fntdata"/><Relationship Id="rId22" Type="http://schemas.openxmlformats.org/officeDocument/2006/relationships/font" Target="fonts/PlusJakartaSans-italic.fntdata"/><Relationship Id="rId10" Type="http://schemas.openxmlformats.org/officeDocument/2006/relationships/font" Target="fonts/HalantSemiBold-regular.fntdata"/><Relationship Id="rId21" Type="http://schemas.openxmlformats.org/officeDocument/2006/relationships/font" Target="fonts/PlusJakartaSans-bold.fntdata"/><Relationship Id="rId13" Type="http://schemas.openxmlformats.org/officeDocument/2006/relationships/font" Target="fonts/InterSemiBold-bold.fntdata"/><Relationship Id="rId12" Type="http://schemas.openxmlformats.org/officeDocument/2006/relationships/font" Target="fonts/InterSemiBold-regular.fntdata"/><Relationship Id="rId23" Type="http://schemas.openxmlformats.org/officeDocument/2006/relationships/font" Target="fonts/PlusJakartaSans-bold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font" Target="fonts/InterSemiBold-boldItalic.fntdata"/><Relationship Id="rId14" Type="http://schemas.openxmlformats.org/officeDocument/2006/relationships/font" Target="fonts/InterSemiBold-italic.fntdata"/><Relationship Id="rId17" Type="http://schemas.openxmlformats.org/officeDocument/2006/relationships/font" Target="fonts/Inter-bold.fntdata"/><Relationship Id="rId16" Type="http://schemas.openxmlformats.org/officeDocument/2006/relationships/font" Target="fonts/Inter-regular.fntdata"/><Relationship Id="rId5" Type="http://schemas.openxmlformats.org/officeDocument/2006/relationships/slideMaster" Target="slideMasters/slideMaster1.xml"/><Relationship Id="rId19" Type="http://schemas.openxmlformats.org/officeDocument/2006/relationships/font" Target="fonts/Inter-boldItalic.fntdata"/><Relationship Id="rId6" Type="http://schemas.openxmlformats.org/officeDocument/2006/relationships/notesMaster" Target="notesMasters/notesMaster1.xml"/><Relationship Id="rId18" Type="http://schemas.openxmlformats.org/officeDocument/2006/relationships/font" Target="fonts/Inter-italic.fntdata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3272c80720c_0_28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" name="Google Shape;59;g3272c80720c_0_28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3478bc3fbb8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g3478bc3fbb8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272c80720c_0_10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272c80720c_0_1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810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6" name="Google Shape;56;p1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" name="Google Shape;61;p14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{8307DC9D-86FC-48F1-A9BA-9CD5C9795B2E}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Illustration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62" name="Google Shape;62;p14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3" name="Google Shape;63;p14"/>
          <p:cNvSpPr txBox="1"/>
          <p:nvPr/>
        </p:nvSpPr>
        <p:spPr>
          <a:xfrm>
            <a:off x="1324050" y="45932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8" name="Google Shape;68;p15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{8307DC9D-86FC-48F1-A9BA-9CD5C9795B2E}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the process of making a place or culture more English by adapting foreign customs or traditions to English ways</a:t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“Anglicization hinges on two powerful ironies: first, that the thirteen mainland colonies had never been more British than they were on the eve of their War of Independence from Britain; and, second, that this shared Britishness, rather than a sense of American distinctiveness, enabled these colonies to make common cause in the Revolution, and the creation of the early Republic.”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Char char="-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Ignacio Gallup-Diaz, Andrew Shankman, and David J. Silverman, </a:t>
                      </a:r>
                      <a:r>
                        <a:rPr i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Anglicizing America: Empire, Revolution, Republic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, 2015.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Illustration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69" name="Google Shape;69;p15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Anglicization</a:t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0" name="Google Shape;70;p15"/>
          <p:cNvSpPr txBox="1"/>
          <p:nvPr/>
        </p:nvSpPr>
        <p:spPr>
          <a:xfrm>
            <a:off x="1324050" y="45932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5" name="Google Shape;75;p16"/>
          <p:cNvGraphicFramePr/>
          <p:nvPr/>
        </p:nvGraphicFramePr>
        <p:xfrm>
          <a:off x="458125" y="1899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{0F8E7F3D-DD44-447F-B7E2-28F4CE484646}</a:tableStyleId>
              </a:tblPr>
              <a:tblGrid>
                <a:gridCol w="2180350"/>
              </a:tblGrid>
              <a:tr h="6713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3200">
                          <a:solidFill>
                            <a:schemeClr val="dk1"/>
                          </a:solidFill>
                          <a:latin typeface="Halant SemiBold"/>
                          <a:ea typeface="Halant SemiBold"/>
                          <a:cs typeface="Halant SemiBold"/>
                          <a:sym typeface="Halant SemiBold"/>
                        </a:rPr>
                        <a:t>Give One</a:t>
                      </a:r>
                      <a:endParaRPr>
                        <a:latin typeface="Halant SemiBold"/>
                        <a:ea typeface="Halant SemiBold"/>
                        <a:cs typeface="Halant SemiBold"/>
                        <a:sym typeface="Halant SemiBold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8E0A3"/>
                    </a:solidFill>
                  </a:tcPr>
                </a:tc>
              </a:tr>
              <a:tr h="18887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Inter SemiBold"/>
                          <a:ea typeface="Inter SemiBold"/>
                          <a:cs typeface="Inter SemiBold"/>
                          <a:sym typeface="Inter SemiBold"/>
                        </a:rPr>
                        <a:t>PROMPT:</a:t>
                      </a:r>
                      <a:endParaRPr>
                        <a:solidFill>
                          <a:schemeClr val="dk1"/>
                        </a:solidFill>
                        <a:latin typeface="Inter SemiBold"/>
                        <a:ea typeface="Inter SemiBold"/>
                        <a:cs typeface="Inter SemiBold"/>
                        <a:sym typeface="Inter SemiBold"/>
                      </a:endParaRPr>
                    </a:p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Inter"/>
                        <a:buAutoNum type="arabicPeriod"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Name</a:t>
                      </a:r>
                      <a:endParaRPr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Inter"/>
                        <a:buAutoNum type="arabicPeriod"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If someone moves to a new place, in what ways might they culturally adapt?</a:t>
                      </a:r>
                      <a:endParaRPr>
                        <a:solidFill>
                          <a:schemeClr val="dk1"/>
                        </a:solidFill>
                        <a:latin typeface="Inter SemiBold"/>
                        <a:ea typeface="Inter SemiBold"/>
                        <a:cs typeface="Inter SemiBold"/>
                        <a:sym typeface="Inter SemiBold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7909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Inter SemiBold"/>
                          <a:ea typeface="Inter SemiBold"/>
                          <a:cs typeface="Inter SemiBold"/>
                          <a:sym typeface="Inter SemiBold"/>
                        </a:rPr>
                        <a:t>MY ANSWER:</a:t>
                      </a:r>
                      <a:endParaRPr>
                        <a:solidFill>
                          <a:schemeClr val="dk1"/>
                        </a:solidFill>
                        <a:latin typeface="Inter SemiBold"/>
                        <a:ea typeface="Inter SemiBold"/>
                        <a:cs typeface="Inter SemiBold"/>
                        <a:sym typeface="Inter SemiBold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t/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graphicFrame>
        <p:nvGraphicFramePr>
          <p:cNvPr id="76" name="Google Shape;76;p16"/>
          <p:cNvGraphicFramePr/>
          <p:nvPr/>
        </p:nvGraphicFramePr>
        <p:xfrm>
          <a:off x="2638500" y="18993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{0F8E7F3D-DD44-447F-B7E2-28F4CE484646}</a:tableStyleId>
              </a:tblPr>
              <a:tblGrid>
                <a:gridCol w="2056775"/>
                <a:gridCol w="2056775"/>
                <a:gridCol w="2056775"/>
              </a:tblGrid>
              <a:tr h="669925">
                <a:tc gridSpan="3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3200">
                          <a:solidFill>
                            <a:schemeClr val="dk1"/>
                          </a:solidFill>
                          <a:latin typeface="Halant SemiBold"/>
                          <a:ea typeface="Halant SemiBold"/>
                          <a:cs typeface="Halant SemiBold"/>
                          <a:sym typeface="Halant SemiBold"/>
                        </a:rPr>
                        <a:t>Get One</a:t>
                      </a:r>
                      <a:endParaRPr>
                        <a:latin typeface="Halant SemiBold"/>
                        <a:ea typeface="Halant SemiBold"/>
                        <a:cs typeface="Halant SemiBold"/>
                        <a:sym typeface="Halant SemiBold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8E0A3"/>
                    </a:solidFill>
                  </a:tcPr>
                </a:tc>
                <a:tc hMerge="1"/>
                <a:tc hMerge="1"/>
              </a:tr>
              <a:tr h="12268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2268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2268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77" name="Google Shape;77;p16"/>
          <p:cNvSpPr txBox="1"/>
          <p:nvPr/>
        </p:nvSpPr>
        <p:spPr>
          <a:xfrm>
            <a:off x="137990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